
<file path=[Content_Types].xml><?xml version="1.0" encoding="utf-8"?>
<Types xmlns="http://schemas.openxmlformats.org/package/2006/content-types">
  <Default Extension="jpeg" ContentType="image/jpeg"/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50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media1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39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05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71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297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71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172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322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532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26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84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0028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10/15/2024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5522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0105F5E-5B61-4F51-927C-5B28DB7D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lorful patterns on the sky">
            <a:extLst>
              <a:ext uri="{FF2B5EF4-FFF2-40B4-BE49-F238E27FC236}">
                <a16:creationId xmlns:a16="http://schemas.microsoft.com/office/drawing/2014/main" id="{121AACDF-112F-AA99-49B7-7775F9C97B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842" r="23254" b="-1"/>
          <a:stretch/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6DA852-9220-F006-5BDA-12E35BFA14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0891" y="1061686"/>
            <a:ext cx="7214624" cy="3101751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 dirty="0"/>
              <a:t>Web Automation for E-Commerce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51474-341B-2C70-3E80-4090EC41AB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4883144"/>
            <a:ext cx="4175308" cy="941926"/>
          </a:xfrm>
        </p:spPr>
        <p:txBody>
          <a:bodyPr anchor="b">
            <a:normAutofit/>
          </a:bodyPr>
          <a:lstStyle/>
          <a:p>
            <a:r>
              <a:rPr lang="en-US"/>
              <a:t>Presented by: </a:t>
            </a:r>
            <a:br>
              <a:rPr lang="en-US"/>
            </a:br>
            <a:r>
              <a:rPr lang="en-US"/>
              <a:t>Basant Mohamed </a:t>
            </a:r>
            <a:r>
              <a:rPr lang="en-US" err="1"/>
              <a:t>Fawzy</a:t>
            </a:r>
            <a:br>
              <a:rPr lang="en-US"/>
            </a:br>
            <a:r>
              <a:rPr lang="en-US"/>
              <a:t>Maryam Magdy Mahmoud</a:t>
            </a:r>
          </a:p>
        </p:txBody>
      </p:sp>
    </p:spTree>
    <p:extLst>
      <p:ext uri="{BB962C8B-B14F-4D97-AF65-F5344CB8AC3E}">
        <p14:creationId xmlns:p14="http://schemas.microsoft.com/office/powerpoint/2010/main" val="276190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A6A8D-B291-EE60-484E-3507EB490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Web Automation Testing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0D106-CD11-AB85-4FAF-85F522C7F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3219" y="2390229"/>
            <a:ext cx="4549877" cy="35671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the mean of using specialized tools and frameworks to automate the testing of web applications.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 descr="A circular design with icons and symbols&#10;&#10;Description automatically generated with medium confidence">
            <a:extLst>
              <a:ext uri="{FF2B5EF4-FFF2-40B4-BE49-F238E27FC236}">
                <a16:creationId xmlns:a16="http://schemas.microsoft.com/office/drawing/2014/main" id="{978A67BD-1DAD-E808-E7BC-9B8982C01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317" y="2390228"/>
            <a:ext cx="3567119" cy="3567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680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BD4E5-3A8F-A619-0700-CFA750E70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Book Antiqua" panose="02040602050305030304" pitchFamily="18" charset="0"/>
              </a:rPr>
              <a:t>Why Web Automation?</a:t>
            </a:r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B6FA0-5979-B321-592D-D1AE9EDD7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200" dirty="0">
                <a:latin typeface="Book Antiqua" panose="02040602050305030304" pitchFamily="18" charset="0"/>
              </a:rPr>
              <a:t>Efficiency: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Book Antiqua" panose="02040602050305030304" pitchFamily="18" charset="0"/>
              </a:rPr>
              <a:t>Saves time and reduces human error.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Book Antiqua" panose="02040602050305030304" pitchFamily="18" charset="0"/>
              </a:rPr>
              <a:t>Allows faster execution of tests.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200" dirty="0">
                <a:latin typeface="Book Antiqua" panose="02040602050305030304" pitchFamily="18" charset="0"/>
              </a:rPr>
              <a:t>Accuracy: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Book Antiqua" panose="02040602050305030304" pitchFamily="18" charset="0"/>
              </a:rPr>
              <a:t>Provides consistent and repeatable results.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Book Antiqua" panose="02040602050305030304" pitchFamily="18" charset="0"/>
              </a:rPr>
              <a:t>Reduces the risk of manual testing mistakes.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200" dirty="0">
                <a:latin typeface="Book Antiqua" panose="02040602050305030304" pitchFamily="18" charset="0"/>
              </a:rPr>
              <a:t>Reliability: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Book Antiqua" panose="02040602050305030304" pitchFamily="18" charset="0"/>
              </a:rPr>
              <a:t>Enhances the quality and robustness of the application.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200" dirty="0">
                <a:latin typeface="Book Antiqua" panose="02040602050305030304" pitchFamily="18" charset="0"/>
              </a:rPr>
              <a:t>Ensures thorough coverage of test cases.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923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374EF-0A06-A8AA-EB2F-A9F9FD7AF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Automate?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97DBD-AF70-4502-9CD4-66DABFBEE7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910" y="2233833"/>
            <a:ext cx="10545096" cy="3871999"/>
          </a:xfrm>
        </p:spPr>
        <p:txBody>
          <a:bodyPr numCol="2">
            <a:normAutofit/>
          </a:bodyPr>
          <a:lstStyle/>
          <a:p>
            <a:pPr marL="0" indent="0" algn="ctr">
              <a:buNone/>
            </a:pPr>
            <a:r>
              <a:rPr lang="en-US" sz="3000" b="1" u="sng" dirty="0">
                <a:latin typeface="Book Antiqua" panose="02040602050305030304" pitchFamily="18" charset="0"/>
              </a:rPr>
              <a:t>When to Automate</a:t>
            </a:r>
          </a:p>
          <a:p>
            <a:pPr marL="0" indent="0" algn="ctr">
              <a:buNone/>
            </a:pPr>
            <a:r>
              <a:rPr lang="en-US" dirty="0">
                <a:latin typeface="Book Antiqua" panose="02040602050305030304" pitchFamily="18" charset="0"/>
              </a:rPr>
              <a:t>Repetitive Tests</a:t>
            </a:r>
          </a:p>
          <a:p>
            <a:pPr marL="0" indent="0" algn="ctr">
              <a:buNone/>
            </a:pPr>
            <a:r>
              <a:rPr lang="en-US" dirty="0">
                <a:latin typeface="Book Antiqua" panose="02040602050305030304" pitchFamily="18" charset="0"/>
              </a:rPr>
              <a:t>Cross-Browser Testing</a:t>
            </a:r>
          </a:p>
          <a:p>
            <a:pPr marL="0" indent="0" algn="ctr">
              <a:buNone/>
            </a:pPr>
            <a:r>
              <a:rPr lang="en-US" dirty="0">
                <a:latin typeface="Book Antiqua" panose="02040602050305030304" pitchFamily="18" charset="0"/>
              </a:rPr>
              <a:t>Complex Scenarios</a:t>
            </a:r>
          </a:p>
          <a:p>
            <a:pPr marL="0" indent="0" algn="ctr">
              <a:buNone/>
            </a:pPr>
            <a:r>
              <a:rPr lang="en-US" dirty="0">
                <a:latin typeface="Book Antiqua" panose="02040602050305030304" pitchFamily="18" charset="0"/>
              </a:rPr>
              <a:t>Performance Testing</a:t>
            </a:r>
          </a:p>
          <a:p>
            <a:pPr marL="0" indent="0" algn="ctr">
              <a:buNone/>
            </a:pPr>
            <a:r>
              <a:rPr lang="en-US" dirty="0">
                <a:latin typeface="Book Antiqua" panose="02040602050305030304" pitchFamily="18" charset="0"/>
              </a:rPr>
              <a:t>Regression Testing</a:t>
            </a:r>
          </a:p>
          <a:p>
            <a:pPr marL="0" indent="0" algn="ctr">
              <a:buNone/>
            </a:pPr>
            <a:endParaRPr lang="en-US" dirty="0">
              <a:latin typeface="Book Antiqua" panose="02040602050305030304" pitchFamily="18" charset="0"/>
            </a:endParaRPr>
          </a:p>
          <a:p>
            <a:pPr marL="0" indent="0" algn="ctr">
              <a:buNone/>
            </a:pPr>
            <a:r>
              <a:rPr lang="en-US" sz="3000" b="1" u="sng" dirty="0">
                <a:latin typeface="Book Antiqua" panose="02040602050305030304" pitchFamily="18" charset="0"/>
              </a:rPr>
              <a:t>When Not to Automate</a:t>
            </a:r>
          </a:p>
          <a:p>
            <a:pPr marL="0" indent="0" algn="ctr">
              <a:buNone/>
            </a:pPr>
            <a:r>
              <a:rPr lang="en-US" dirty="0">
                <a:latin typeface="Book Antiqua" panose="02040602050305030304" pitchFamily="18" charset="0"/>
              </a:rPr>
              <a:t>Exploratory Testing</a:t>
            </a:r>
          </a:p>
          <a:p>
            <a:pPr marL="0" indent="0" algn="ctr">
              <a:buNone/>
            </a:pPr>
            <a:r>
              <a:rPr lang="en-US" dirty="0">
                <a:latin typeface="Book Antiqua" panose="02040602050305030304" pitchFamily="18" charset="0"/>
              </a:rPr>
              <a:t>Usability Testing</a:t>
            </a:r>
          </a:p>
          <a:p>
            <a:pPr marL="0" indent="0" algn="ctr">
              <a:buNone/>
            </a:pPr>
            <a:r>
              <a:rPr lang="en-US" dirty="0">
                <a:latin typeface="Book Antiqua" panose="02040602050305030304" pitchFamily="18" charset="0"/>
              </a:rPr>
              <a:t>Intermittent Tests</a:t>
            </a:r>
          </a:p>
          <a:p>
            <a:pPr marL="0" indent="0" algn="ctr">
              <a:buNone/>
            </a:pPr>
            <a:r>
              <a:rPr lang="en-US" dirty="0">
                <a:latin typeface="Book Antiqua" panose="02040602050305030304" pitchFamily="18" charset="0"/>
              </a:rPr>
              <a:t>Short-Lived Projects</a:t>
            </a:r>
          </a:p>
          <a:p>
            <a:pPr marL="0" indent="0" algn="ctr">
              <a:buNone/>
            </a:pPr>
            <a:r>
              <a:rPr lang="en-US" dirty="0">
                <a:latin typeface="Book Antiqua" panose="02040602050305030304" pitchFamily="18" charset="0"/>
              </a:rPr>
              <a:t>Initial Development Stages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683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B62EE-88D8-45A8-248B-274EE9A0D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Automation Common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91D8A-E443-AE65-9271-CF0FCC7FC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233833"/>
            <a:ext cx="10581967" cy="3562283"/>
          </a:xfrm>
        </p:spPr>
        <p:txBody>
          <a:bodyPr numCol="3">
            <a:noAutofit/>
          </a:bodyPr>
          <a:lstStyle/>
          <a:p>
            <a:pPr marL="0" indent="0" algn="l">
              <a:buNone/>
            </a:pPr>
            <a:r>
              <a:rPr lang="en-US" dirty="0">
                <a:latin typeface="Book Antiqua" panose="02040602050305030304" pitchFamily="18" charset="0"/>
              </a:rPr>
              <a:t>Functional Testing Tools</a:t>
            </a:r>
          </a:p>
          <a:p>
            <a:r>
              <a:rPr lang="en-US" sz="1700" dirty="0">
                <a:latin typeface="Book Antiqua" panose="02040602050305030304" pitchFamily="18" charset="0"/>
              </a:rPr>
              <a:t>Selenium</a:t>
            </a:r>
          </a:p>
          <a:p>
            <a:r>
              <a:rPr lang="en-US" sz="1700" dirty="0">
                <a:latin typeface="Book Antiqua" panose="02040602050305030304" pitchFamily="18" charset="0"/>
              </a:rPr>
              <a:t>Cypress</a:t>
            </a:r>
          </a:p>
          <a:p>
            <a:r>
              <a:rPr lang="en-US" sz="1700" dirty="0">
                <a:latin typeface="Book Antiqua" panose="02040602050305030304" pitchFamily="18" charset="0"/>
              </a:rPr>
              <a:t>Puppeteer</a:t>
            </a:r>
          </a:p>
          <a:p>
            <a:pPr marL="0" indent="0" algn="ctr">
              <a:buNone/>
            </a:pPr>
            <a:endParaRPr lang="en-US" sz="1700" dirty="0">
              <a:latin typeface="Book Antiqua" panose="02040602050305030304" pitchFamily="18" charset="0"/>
            </a:endParaRPr>
          </a:p>
          <a:p>
            <a:pPr marL="0" indent="0" algn="l">
              <a:buNone/>
            </a:pPr>
            <a:r>
              <a:rPr lang="en-US" dirty="0">
                <a:latin typeface="Book Antiqua" panose="02040602050305030304" pitchFamily="18" charset="0"/>
              </a:rPr>
              <a:t>Performance Testing Tools</a:t>
            </a:r>
          </a:p>
          <a:p>
            <a:r>
              <a:rPr lang="en-US" sz="1700" dirty="0" err="1">
                <a:latin typeface="Book Antiqua" panose="02040602050305030304" pitchFamily="18" charset="0"/>
              </a:rPr>
              <a:t>Jmeter</a:t>
            </a:r>
            <a:endParaRPr lang="en-US" sz="1700" dirty="0">
              <a:latin typeface="Book Antiqua" panose="02040602050305030304" pitchFamily="18" charset="0"/>
            </a:endParaRPr>
          </a:p>
          <a:p>
            <a:r>
              <a:rPr lang="en-US" sz="1700" dirty="0">
                <a:latin typeface="Book Antiqua" panose="02040602050305030304" pitchFamily="18" charset="0"/>
              </a:rPr>
              <a:t>Gatling</a:t>
            </a:r>
          </a:p>
          <a:p>
            <a:pPr marL="0" indent="0" algn="l">
              <a:buNone/>
            </a:pPr>
            <a:r>
              <a:rPr lang="en-US" dirty="0">
                <a:latin typeface="Book Antiqua" panose="02040602050305030304" pitchFamily="18" charset="0"/>
              </a:rPr>
              <a:t>BDD Tools</a:t>
            </a:r>
          </a:p>
          <a:p>
            <a:r>
              <a:rPr lang="en-US" sz="1700" dirty="0">
                <a:latin typeface="Book Antiqua" panose="02040602050305030304" pitchFamily="18" charset="0"/>
              </a:rPr>
              <a:t>Cucumber</a:t>
            </a:r>
          </a:p>
          <a:p>
            <a:r>
              <a:rPr lang="en-US" sz="1700" dirty="0" err="1">
                <a:latin typeface="Book Antiqua" panose="02040602050305030304" pitchFamily="18" charset="0"/>
              </a:rPr>
              <a:t>SpecFlow</a:t>
            </a:r>
            <a:endParaRPr lang="en-US" sz="1700" dirty="0">
              <a:latin typeface="Book Antiqua" panose="02040602050305030304" pitchFamily="18" charset="0"/>
            </a:endParaRPr>
          </a:p>
          <a:p>
            <a:pPr marL="0" indent="0" algn="ctr">
              <a:buNone/>
            </a:pPr>
            <a:endParaRPr lang="en-US" sz="1700" dirty="0">
              <a:latin typeface="Book Antiqua" panose="02040602050305030304" pitchFamily="18" charset="0"/>
            </a:endParaRPr>
          </a:p>
          <a:p>
            <a:pPr marL="0" indent="0" algn="l">
              <a:buNone/>
            </a:pPr>
            <a:r>
              <a:rPr lang="en-US" dirty="0">
                <a:latin typeface="Book Antiqua" panose="02040602050305030304" pitchFamily="18" charset="0"/>
              </a:rPr>
              <a:t>Integration Testing Tools</a:t>
            </a:r>
          </a:p>
          <a:p>
            <a:r>
              <a:rPr lang="en-US" sz="1700" dirty="0">
                <a:latin typeface="Book Antiqua" panose="02040602050305030304" pitchFamily="18" charset="0"/>
              </a:rPr>
              <a:t>Robot Framework</a:t>
            </a:r>
          </a:p>
          <a:p>
            <a:r>
              <a:rPr lang="en-US" sz="1700" dirty="0">
                <a:latin typeface="Book Antiqua" panose="02040602050305030304" pitchFamily="18" charset="0"/>
              </a:rPr>
              <a:t>TestNG</a:t>
            </a:r>
          </a:p>
          <a:p>
            <a:pPr marL="0" indent="0" algn="ctr">
              <a:buNone/>
            </a:pPr>
            <a:endParaRPr lang="en-US" sz="1700" dirty="0">
              <a:latin typeface="Book Antiqua" panose="02040602050305030304" pitchFamily="18" charset="0"/>
            </a:endParaRPr>
          </a:p>
          <a:p>
            <a:pPr marL="0" indent="0" algn="l">
              <a:buNone/>
            </a:pPr>
            <a:r>
              <a:rPr lang="en-US" dirty="0">
                <a:latin typeface="Book Antiqua" panose="02040602050305030304" pitchFamily="18" charset="0"/>
              </a:rPr>
              <a:t>Design Patterns</a:t>
            </a:r>
          </a:p>
          <a:p>
            <a:r>
              <a:rPr lang="en-US" sz="1700" dirty="0">
                <a:latin typeface="Book Antiqua" panose="02040602050305030304" pitchFamily="18" charset="0"/>
              </a:rPr>
              <a:t>Page Object Model (POM)</a:t>
            </a:r>
          </a:p>
          <a:p>
            <a:pPr marL="0" indent="0" algn="ctr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dirty="0">
                <a:latin typeface="Book Antiqua" panose="02040602050305030304" pitchFamily="18" charset="0"/>
              </a:rPr>
              <a:t>IDEs </a:t>
            </a:r>
          </a:p>
          <a:p>
            <a:r>
              <a:rPr lang="en-US" sz="1700" b="1" dirty="0">
                <a:latin typeface="Book Antiqua" panose="02040602050305030304" pitchFamily="18" charset="0"/>
              </a:rPr>
              <a:t>Intellji</a:t>
            </a:r>
          </a:p>
          <a:p>
            <a:r>
              <a:rPr lang="en-US" sz="1700" b="1" dirty="0">
                <a:latin typeface="Book Antiqua" panose="02040602050305030304" pitchFamily="18" charset="0"/>
              </a:rPr>
              <a:t>Eclipse</a:t>
            </a:r>
          </a:p>
          <a:p>
            <a:r>
              <a:rPr lang="en-US" sz="1700" b="1" dirty="0">
                <a:latin typeface="Book Antiqua" panose="02040602050305030304" pitchFamily="18" charset="0"/>
              </a:rPr>
              <a:t>Visual Studio code</a:t>
            </a:r>
            <a:endParaRPr lang="en-US" sz="1700" dirty="0">
              <a:latin typeface="Book Antiqua" panose="02040602050305030304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09FE29A-D3A6-70A3-93B7-398314EE6BC7}"/>
              </a:ext>
            </a:extLst>
          </p:cNvPr>
          <p:cNvCxnSpPr/>
          <p:nvPr/>
        </p:nvCxnSpPr>
        <p:spPr>
          <a:xfrm>
            <a:off x="4586748" y="2323334"/>
            <a:ext cx="0" cy="33832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47E00A5-BBE1-7AD8-88A8-2E01D1CE854F}"/>
              </a:ext>
            </a:extLst>
          </p:cNvPr>
          <p:cNvCxnSpPr/>
          <p:nvPr/>
        </p:nvCxnSpPr>
        <p:spPr>
          <a:xfrm>
            <a:off x="7939548" y="2323334"/>
            <a:ext cx="0" cy="33832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450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42F71-63E0-2C1B-4DC7-8C18C1A5D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Selenium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3CFD0-D129-5FB7-F3C1-37DA57995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509" y="2321535"/>
            <a:ext cx="11007214" cy="3567118"/>
          </a:xfrm>
        </p:spPr>
        <p:txBody>
          <a:bodyPr>
            <a:noAutofit/>
          </a:bodyPr>
          <a:lstStyle/>
          <a:p>
            <a:r>
              <a:rPr lang="en-US" sz="1700" dirty="0">
                <a:latin typeface="Book Antiqua" panose="02040602050305030304" pitchFamily="18" charset="0"/>
              </a:rPr>
              <a:t>Why Selenium?</a:t>
            </a:r>
          </a:p>
          <a:p>
            <a:pPr marL="0" indent="0">
              <a:buNone/>
            </a:pPr>
            <a:r>
              <a:rPr lang="en-US" sz="1700" dirty="0">
                <a:latin typeface="Book Antiqua" panose="02040602050305030304" pitchFamily="18" charset="0"/>
              </a:rPr>
              <a:t> 	Supports multiple browsers and languages, extensive community support, powerful extensions.</a:t>
            </a:r>
          </a:p>
          <a:p>
            <a:r>
              <a:rPr lang="en-US" sz="1700" dirty="0">
                <a:latin typeface="Book Antiqua" panose="02040602050305030304" pitchFamily="18" charset="0"/>
              </a:rPr>
              <a:t>Why TestNG?</a:t>
            </a:r>
          </a:p>
          <a:p>
            <a:pPr marL="0" indent="0">
              <a:buNone/>
            </a:pPr>
            <a:r>
              <a:rPr lang="en-US" sz="1700" dirty="0">
                <a:latin typeface="Book Antiqua" panose="02040602050305030304" pitchFamily="18" charset="0"/>
              </a:rPr>
              <a:t>	Advanced features for running tests in parallel, grouping tests, and generating detailed reports.</a:t>
            </a:r>
          </a:p>
          <a:p>
            <a:r>
              <a:rPr lang="en-US" sz="1700" dirty="0">
                <a:latin typeface="Book Antiqua" panose="02040602050305030304" pitchFamily="18" charset="0"/>
              </a:rPr>
              <a:t>Why Maven?</a:t>
            </a:r>
          </a:p>
          <a:p>
            <a:pPr marL="0" indent="0">
              <a:buNone/>
            </a:pPr>
            <a:r>
              <a:rPr lang="en-US" sz="1700" dirty="0">
                <a:latin typeface="Book Antiqua" panose="02040602050305030304" pitchFamily="18" charset="0"/>
              </a:rPr>
              <a:t>	Manages project dependencies and builds, streamlining setup and execution of tests</a:t>
            </a:r>
          </a:p>
          <a:p>
            <a:r>
              <a:rPr lang="en-US" sz="1700" dirty="0">
                <a:latin typeface="Book Antiqua" panose="02040602050305030304" pitchFamily="18" charset="0"/>
              </a:rPr>
              <a:t>Why IntelliJ ?</a:t>
            </a:r>
          </a:p>
          <a:p>
            <a:pPr marL="0" indent="0">
              <a:buNone/>
            </a:pPr>
            <a:r>
              <a:rPr lang="en-US" sz="1700" dirty="0">
                <a:latin typeface="Book Antiqua" panose="02040602050305030304" pitchFamily="18" charset="0"/>
              </a:rPr>
              <a:t>	Robust development environment with integrated tools for debugging, testing, and managing projects.</a:t>
            </a:r>
          </a:p>
        </p:txBody>
      </p:sp>
    </p:spTree>
    <p:extLst>
      <p:ext uri="{BB962C8B-B14F-4D97-AF65-F5344CB8AC3E}">
        <p14:creationId xmlns:p14="http://schemas.microsoft.com/office/powerpoint/2010/main" val="2295362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ccessfullScenario">
            <a:hlinkClick r:id="" action="ppaction://media"/>
            <a:extLst>
              <a:ext uri="{FF2B5EF4-FFF2-40B4-BE49-F238E27FC236}">
                <a16:creationId xmlns:a16="http://schemas.microsoft.com/office/drawing/2014/main" id="{D943E971-92A2-5D7F-3B36-01600A955B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7347" y="437220"/>
            <a:ext cx="11197303" cy="59835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AC8ADD-EC66-7663-A878-C23A74839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</p:spTree>
    <p:extLst>
      <p:ext uri="{BB962C8B-B14F-4D97-AF65-F5344CB8AC3E}">
        <p14:creationId xmlns:p14="http://schemas.microsoft.com/office/powerpoint/2010/main" val="3393587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404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D2B4B-D65A-5542-4126-177C6720D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1967" y="2748551"/>
            <a:ext cx="6268065" cy="1360898"/>
          </a:xfrm>
        </p:spPr>
        <p:txBody>
          <a:bodyPr>
            <a:noAutofit/>
          </a:bodyPr>
          <a:lstStyle/>
          <a:p>
            <a:pPr algn="ctr"/>
            <a:r>
              <a:rPr lang="en-US" sz="5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42939565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7"/>
      </a:lt2>
      <a:accent1>
        <a:srgbClr val="7DAD88"/>
      </a:accent1>
      <a:accent2>
        <a:srgbClr val="6FAC96"/>
      </a:accent2>
      <a:accent3>
        <a:srgbClr val="7DA9AC"/>
      </a:accent3>
      <a:accent4>
        <a:srgbClr val="7B9EBE"/>
      </a:accent4>
      <a:accent5>
        <a:srgbClr val="9399CA"/>
      </a:accent5>
      <a:accent6>
        <a:srgbClr val="8F7BBE"/>
      </a:accent6>
      <a:hlink>
        <a:srgbClr val="AE699F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244</Words>
  <Application>Microsoft Office PowerPoint</Application>
  <PresentationFormat>Widescreen</PresentationFormat>
  <Paragraphs>64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Book Antiqua</vt:lpstr>
      <vt:lpstr>Walbaum Display</vt:lpstr>
      <vt:lpstr>RegattaVTI</vt:lpstr>
      <vt:lpstr>Web Automation for E-Commerce Website</vt:lpstr>
      <vt:lpstr>What is Web Automation Testing ?</vt:lpstr>
      <vt:lpstr>Why Web Automation?</vt:lpstr>
      <vt:lpstr>When to Automate?</vt:lpstr>
      <vt:lpstr>Web Automation Common Tools</vt:lpstr>
      <vt:lpstr>Why Selenium</vt:lpstr>
      <vt:lpstr>Video 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Maryam Magdy</dc:creator>
  <cp:lastModifiedBy>Maryam Magdy</cp:lastModifiedBy>
  <cp:revision>3</cp:revision>
  <dcterms:created xsi:type="dcterms:W3CDTF">2024-10-14T19:14:11Z</dcterms:created>
  <dcterms:modified xsi:type="dcterms:W3CDTF">2024-10-14T21:54:13Z</dcterms:modified>
</cp:coreProperties>
</file>

<file path=docProps/thumbnail.jpeg>
</file>